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8" r:id="rId1"/>
    <p:sldMasterId id="2147483681" r:id="rId2"/>
  </p:sldMasterIdLst>
  <p:notesMasterIdLst>
    <p:notesMasterId r:id="rId31"/>
  </p:notesMasterIdLst>
  <p:sldIdLst>
    <p:sldId id="298" r:id="rId3"/>
    <p:sldId id="299" r:id="rId4"/>
    <p:sldId id="300" r:id="rId5"/>
    <p:sldId id="301" r:id="rId6"/>
    <p:sldId id="306" r:id="rId7"/>
    <p:sldId id="307" r:id="rId8"/>
    <p:sldId id="308" r:id="rId9"/>
    <p:sldId id="302" r:id="rId10"/>
    <p:sldId id="327" r:id="rId11"/>
    <p:sldId id="328" r:id="rId12"/>
    <p:sldId id="333" r:id="rId13"/>
    <p:sldId id="329" r:id="rId14"/>
    <p:sldId id="346" r:id="rId15"/>
    <p:sldId id="336" r:id="rId16"/>
    <p:sldId id="304" r:id="rId17"/>
    <p:sldId id="366" r:id="rId18"/>
    <p:sldId id="369" r:id="rId19"/>
    <p:sldId id="370" r:id="rId20"/>
    <p:sldId id="371" r:id="rId21"/>
    <p:sldId id="358" r:id="rId22"/>
    <p:sldId id="372" r:id="rId23"/>
    <p:sldId id="360" r:id="rId24"/>
    <p:sldId id="378" r:id="rId25"/>
    <p:sldId id="376" r:id="rId26"/>
    <p:sldId id="377" r:id="rId27"/>
    <p:sldId id="379" r:id="rId28"/>
    <p:sldId id="374" r:id="rId29"/>
    <p:sldId id="320" r:id="rId30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r="smNativeData" dt="1504198011" val="76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5" autoAdjust="0"/>
    <p:restoredTop sz="94660"/>
  </p:normalViewPr>
  <p:slideViewPr>
    <p:cSldViewPr>
      <p:cViewPr varScale="1">
        <p:scale>
          <a:sx n="77" d="100"/>
          <a:sy n="77" d="100"/>
        </p:scale>
        <p:origin x="90" y="822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>
      <p:cViewPr>
        <p:scale>
          <a:sx n="108" d="100"/>
          <a:sy n="108" d="100"/>
        </p:scale>
        <p:origin x="1488" y="211"/>
      </p:cViewPr>
      <p:guideLst/>
    </p:cSldViewPr>
  </p:notesViewPr>
  <p:gridSpacing cx="36195" cy="361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5D30-4F36-4234-B1CE-CF31AA541251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2E92-A53C-461E-A02D-B1D974DF3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7728-66D2-0381-9CEE-90D439A06AC5}" type="slidenum">
              <a:t>‹#›</a:t>
            </a:fld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50F-41D2-03A3-9CEE-B7F61BA06AE2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3C21-6FD2-03CA-9CEE-999F72A06ACC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2EF-A1D2-0394-9CEE-57C12CA06A02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87D22-166E-4363-B984-82CA76835DA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903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F2868-1C5E-49A2-98F3-8284678193E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7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40893-D25F-4244-94F7-06F5EE70145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2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8FB62F-769E-4ADC-A374-B9BD8D86CC6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4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6AC69-1A0A-4D83-83FF-89CD29765C18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59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701C8-2413-43DB-99BF-818D95131D2A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3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E89E-1C6D-43F1-AB94-38AF66B27AA9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1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723-6DD2-03A1-9CEE-9BF419A06ACE}" type="slidenum">
              <a:t>‹#›</a:t>
            </a:fld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F5E95-ABF0-4EE4-B484-E8B4136A41F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2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60AFD-7452-427C-A213-4752DB8BDC6F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85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A6AA45-3873-4C5E-BD0F-7511D22ABFF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64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ACBD4-56E7-484F-A2EB-609BA1B7D31E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52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C6675-E882-4401-80F4-48C8A6626FF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6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FCAEA-C988-484B-B709-F0607FD0A80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09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2877F-9706-450F-91FF-13045A1EB49D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DCA-84D2-039B-9CEE-72CE23A06A27}" type="slidenum">
              <a:t>‹#›</a:t>
            </a:fld>
            <a:endParaRPr/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1105-4BD2-03E7-9CEE-BDB25FA06AE8}" type="slidenum">
              <a:t>‹#›</a:t>
            </a:fld>
            <a:endParaRPr/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1E1-AFD2-03A7-9CEE-59F21FA06A0C}" type="slidenum">
              <a:t>‹#›</a:t>
            </a:fld>
            <a:endParaRPr/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BE3-ADD2-03AD-9CEE-5BF815A06A0E}" type="slidenum">
              <a:t>‹#›</a:t>
            </a:fld>
            <a:endParaRPr/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3A61-2FD2-03CC-9CEE-D99974A06A8C}" type="slidenum">
              <a:t>‹#›</a:t>
            </a:fld>
            <a:endParaRPr/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116-58D2-03A7-9CEE-AEF21FA06AFB}" type="slidenum">
              <a:t>‹#›</a:t>
            </a:fld>
            <a:endParaRPr/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4EE-A0D2-0392-9CEE-56C72AA06A03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 sz="1400"/>
            </a:pPr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algn="ctr">
              <a:defRPr lang="ru-ru" sz="1400"/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algn="r">
              <a:defRPr lang="ru-ru" sz="1400"/>
            </a:pPr>
            <a:fld id="{3F565EB1-FFD2-03A8-9CEE-09FD10A06A5C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B6AF-7877-41AF-B67E-BF10FD4C56B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КАФЕДРА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«ЭЛЕКТРОСНАБЖЕНИЕ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И ЭКСПЛУАТАЦИЯ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«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Основы эксплуатации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 СЭС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»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ДОЦЕНТ КАФЕДРЫ ПРИВАЛОВ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ЕВГЕНИЙ ЕВГРАФОВИЧ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8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208" t="16111" b="2611"/>
          <a:stretch/>
        </p:blipFill>
        <p:spPr>
          <a:xfrm>
            <a:off x="0" y="8246"/>
            <a:ext cx="9144000" cy="68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364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96" t="6194" r="5271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55505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01" t="17240" r="2582" b="4724"/>
          <a:stretch/>
        </p:blipFill>
        <p:spPr>
          <a:xfrm>
            <a:off x="-1" y="0"/>
            <a:ext cx="9241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14656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53410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5415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defRPr lang="ru-ru"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400" noProof="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Качество эксплуатации систем электроснабжения потребителей.</a:t>
            </a:r>
            <a:endParaRPr lang="ru-RU" sz="44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4000" kern="1" dirty="0">
              <a:solidFill>
                <a:srgbClr val="FF0000"/>
              </a:solidFill>
              <a:latin typeface="Times New Roman" pitchFamily="1" charset="-52"/>
              <a:cs typeface="Arial" pitchFamily="2" charset="-5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400" kern="1" dirty="0" smtClean="0">
                <a:solidFill>
                  <a:srgbClr val="FF0000"/>
                </a:solidFill>
                <a:latin typeface="Times New Roman" pitchFamily="1" charset="-52"/>
                <a:cs typeface="Arial" pitchFamily="2" charset="-52"/>
              </a:rPr>
              <a:t>Система </a:t>
            </a:r>
            <a:r>
              <a:rPr lang="ru-RU" sz="4400" kern="1" dirty="0">
                <a:solidFill>
                  <a:srgbClr val="FF0000"/>
                </a:solidFill>
                <a:latin typeface="Times New Roman" pitchFamily="1" charset="-52"/>
                <a:cs typeface="Arial" pitchFamily="2" charset="-52"/>
              </a:rPr>
              <a:t>электроснабжения (СЭС)</a:t>
            </a:r>
            <a:r>
              <a:rPr lang="ru-RU" sz="4400" kern="1" dirty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 </a:t>
            </a:r>
            <a:r>
              <a:rPr lang="ru-RU" sz="4400" kern="1" dirty="0" smtClean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- совокупность </a:t>
            </a:r>
            <a:r>
              <a:rPr lang="ru-RU" sz="4400" kern="1" dirty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электроустановок (</a:t>
            </a:r>
            <a:r>
              <a:rPr lang="ru-RU" sz="4400" kern="1" dirty="0">
                <a:solidFill>
                  <a:srgbClr val="FF0000"/>
                </a:solidFill>
                <a:latin typeface="Times New Roman" pitchFamily="1" charset="-52"/>
                <a:cs typeface="Arial" pitchFamily="2" charset="-52"/>
              </a:rPr>
              <a:t>ЭУ</a:t>
            </a:r>
            <a:r>
              <a:rPr lang="ru-RU" sz="4400" kern="1" dirty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), предназначенных для обеспечения потребителей (</a:t>
            </a:r>
            <a:r>
              <a:rPr lang="ru-RU" sz="4400" kern="1" dirty="0" smtClean="0">
                <a:solidFill>
                  <a:srgbClr val="FF0000"/>
                </a:solidFill>
                <a:latin typeface="Times New Roman" pitchFamily="1" charset="-52"/>
                <a:cs typeface="Arial" pitchFamily="2" charset="-52"/>
              </a:rPr>
              <a:t>цех, ферма</a:t>
            </a:r>
            <a:r>
              <a:rPr lang="ru-RU" sz="4400" kern="1" dirty="0" smtClean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) </a:t>
            </a:r>
            <a:r>
              <a:rPr lang="ru-RU" sz="4400" kern="1" dirty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электроэнергией.</a:t>
            </a:r>
          </a:p>
          <a:p>
            <a:pPr lvl="1" algn="l">
              <a:defRPr lang="ru-ru"/>
            </a:pPr>
            <a:endParaRPr lang="ru-RU" sz="44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2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>
              <a:buNone/>
              <a:defRPr lang="ru-ru"/>
            </a:pPr>
            <a:r>
              <a:rPr lang="ru-ru" sz="4200" b="1" dirty="0" smtClean="0">
                <a:solidFill>
                  <a:srgbClr val="C00000"/>
                </a:solidFill>
                <a:latin typeface="Times New Roman" pitchFamily="1" charset="-52"/>
                <a:cs typeface="Times New Roman" pitchFamily="1" charset="-52"/>
              </a:rPr>
              <a:t>СЭС</a:t>
            </a:r>
            <a:r>
              <a:rPr lang="ru-ru" sz="4200" b="1" dirty="0" smtClean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 </a:t>
            </a:r>
            <a:r>
              <a:rPr lang="ru-ru" sz="42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- совокупность </a:t>
            </a:r>
            <a:r>
              <a:rPr lang="ru-ru" sz="4200" b="1" dirty="0" smtClean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понизительных или трансформаторных подстанций (</a:t>
            </a:r>
            <a:r>
              <a:rPr lang="ru-ru" sz="4200" b="1" dirty="0" smtClean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ПП</a:t>
            </a:r>
            <a:r>
              <a:rPr lang="ru-ru" sz="4200" b="1" dirty="0" smtClean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, </a:t>
            </a:r>
            <a:r>
              <a:rPr lang="ru-ru" sz="4200" b="1" dirty="0" smtClean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ТП</a:t>
            </a:r>
            <a:r>
              <a:rPr lang="ru-ru" sz="4200" b="1" dirty="0" smtClean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), </a:t>
            </a:r>
            <a:r>
              <a:rPr lang="ru-ru" sz="42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линий </a:t>
            </a:r>
            <a:r>
              <a:rPr lang="ru-ru" sz="4200" b="1" dirty="0" smtClean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электропередачи (</a:t>
            </a:r>
            <a:r>
              <a:rPr lang="ru-ru" sz="4200" b="1" dirty="0" smtClean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ВЛ</a:t>
            </a:r>
            <a:r>
              <a:rPr lang="ru-ru" sz="4200" b="1" dirty="0" smtClean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, </a:t>
            </a:r>
            <a:r>
              <a:rPr lang="ru-ru" sz="4200" b="1" dirty="0" smtClean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КЛ</a:t>
            </a:r>
            <a:r>
              <a:rPr lang="ru-ru" sz="4200" b="1" dirty="0" smtClean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), </a:t>
            </a:r>
            <a:r>
              <a:rPr lang="ru-ru" sz="42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резервных источников </a:t>
            </a:r>
            <a:r>
              <a:rPr lang="ru-ru" sz="4200" b="1" dirty="0" smtClean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питания (</a:t>
            </a:r>
            <a:r>
              <a:rPr lang="ru-ru" sz="4200" b="1" dirty="0" smtClean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ИП</a:t>
            </a:r>
            <a:r>
              <a:rPr lang="ru-ru" sz="4200" b="1" dirty="0" smtClean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), </a:t>
            </a:r>
            <a:r>
              <a:rPr lang="ru-ru" sz="42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работающих на </a:t>
            </a:r>
            <a:r>
              <a:rPr lang="ru-ru" sz="4200" b="1" dirty="0" smtClean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территории объекта (предприятия). </a:t>
            </a:r>
            <a:endParaRPr lang="ru-ru" sz="4200" b="1" dirty="0">
              <a:solidFill>
                <a:srgbClr val="000000"/>
              </a:solidFill>
              <a:latin typeface="Times New Roman" pitchFamily="1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4200" b="1" dirty="0" smtClean="0">
                <a:solidFill>
                  <a:srgbClr val="FF0000"/>
                </a:solidFill>
                <a:latin typeface="Times New Roman" pitchFamily="1" charset="-52"/>
              </a:rPr>
              <a:t>Эксплуатация </a:t>
            </a:r>
            <a:r>
              <a:rPr lang="ru-RU" sz="4200" b="1" dirty="0">
                <a:solidFill>
                  <a:srgbClr val="FF0000"/>
                </a:solidFill>
                <a:latin typeface="Times New Roman" pitchFamily="1" charset="-52"/>
              </a:rPr>
              <a:t>- </a:t>
            </a:r>
            <a:r>
              <a:rPr lang="ru-RU" sz="4200" b="1" dirty="0" smtClean="0">
                <a:solidFill>
                  <a:srgbClr val="FF0000"/>
                </a:solidFill>
                <a:latin typeface="Times New Roman" pitchFamily="1" charset="-52"/>
              </a:rPr>
              <a:t>стадии </a:t>
            </a:r>
            <a:r>
              <a:rPr lang="ru-RU" sz="4200" b="1" dirty="0">
                <a:solidFill>
                  <a:srgbClr val="FF0000"/>
                </a:solidFill>
                <a:latin typeface="Times New Roman" pitchFamily="1" charset="-52"/>
              </a:rPr>
              <a:t>жизненного цикла СЭС, на </a:t>
            </a:r>
            <a:r>
              <a:rPr lang="ru-RU" sz="4200" b="1" dirty="0" smtClean="0">
                <a:solidFill>
                  <a:srgbClr val="FF0000"/>
                </a:solidFill>
                <a:latin typeface="Times New Roman" pitchFamily="1" charset="-52"/>
              </a:rPr>
              <a:t>которых </a:t>
            </a:r>
            <a:r>
              <a:rPr lang="ru-RU" sz="4200" b="1" dirty="0">
                <a:solidFill>
                  <a:srgbClr val="FF0000"/>
                </a:solidFill>
                <a:latin typeface="Times New Roman" pitchFamily="1" charset="-52"/>
              </a:rPr>
              <a:t>реализуется, поддерживается и восстанавливается качество работы. </a:t>
            </a:r>
            <a:endParaRPr lang="ru-RU" sz="4200" b="1" dirty="0" smtClean="0">
              <a:solidFill>
                <a:srgbClr val="FF0000"/>
              </a:solidFill>
              <a:latin typeface="Times New Roman" pitchFamily="1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87009501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r="smNativeData" val="ez2oWQEAAAAFAAAAAAAAAAEAAAAsAAAAAAAAAAAAAAAAAAAAAAAAAA=="/>
      </p:ext>
    </p:ext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107950" lvl="0" indent="0">
              <a:spcBef>
                <a:spcPts val="600"/>
              </a:spcBef>
              <a:buNone/>
              <a:defRPr lang="ru-ru" sz="4000" b="1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ru-ru" sz="4400" b="1" dirty="0" smtClean="0">
                <a:solidFill>
                  <a:srgbClr val="00B050"/>
                </a:solidFill>
                <a:latin typeface="Times New Roman" pitchFamily="1" charset="-52"/>
                <a:cs typeface="Times New Roman" pitchFamily="1" charset="-52"/>
              </a:rPr>
              <a:t>Жизненный цикл СЭС: </a:t>
            </a:r>
          </a:p>
          <a:p>
            <a:pPr marL="107950" lvl="0" indent="0">
              <a:spcBef>
                <a:spcPts val="600"/>
              </a:spcBef>
              <a:buNone/>
              <a:defRPr lang="ru-ru" sz="4000" b="1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ru-ru" sz="4400" b="1" dirty="0" smtClean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хранение </a:t>
            </a:r>
            <a:r>
              <a:rPr lang="ru-ru" sz="44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(</a:t>
            </a: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1</a:t>
            </a:r>
            <a:r>
              <a:rPr lang="ru-ru" sz="44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), транспортирование (</a:t>
            </a: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2</a:t>
            </a:r>
            <a:r>
              <a:rPr lang="ru-ru" sz="44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), подготовка к применению (</a:t>
            </a: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3</a:t>
            </a:r>
            <a:r>
              <a:rPr lang="ru-ru" sz="44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), применение по назначению (</a:t>
            </a: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4</a:t>
            </a:r>
            <a:r>
              <a:rPr lang="ru-ru" sz="44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), </a:t>
            </a: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ТО</a:t>
            </a:r>
            <a:r>
              <a:rPr lang="ru-ru" sz="44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-техническое обслуживание (</a:t>
            </a: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5</a:t>
            </a:r>
            <a:r>
              <a:rPr lang="ru-ru" sz="44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), </a:t>
            </a: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Р</a:t>
            </a:r>
            <a:r>
              <a:rPr lang="ru-ru" sz="44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-ремонт (</a:t>
            </a: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6</a:t>
            </a:r>
            <a:r>
              <a:rPr lang="ru-ru" sz="44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), модернизация (</a:t>
            </a: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7</a:t>
            </a:r>
            <a:r>
              <a:rPr lang="ru-ru" sz="44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) или утилизация (</a:t>
            </a: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  <a:cs typeface="Times New Roman" pitchFamily="1" charset="-52"/>
              </a:rPr>
              <a:t>8</a:t>
            </a:r>
            <a:r>
              <a:rPr lang="ru-ru" sz="4400" b="1" dirty="0">
                <a:solidFill>
                  <a:srgbClr val="000000"/>
                </a:solidFill>
                <a:latin typeface="Times New Roman" pitchFamily="1" charset="-52"/>
                <a:cs typeface="Times New Roman" pitchFamily="1" charset="-52"/>
              </a:rPr>
              <a:t>).</a:t>
            </a:r>
          </a:p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29762850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r="smNativeData" val="ez2oWQEAAAAFAAAAAAAAAAEAAAAsAAAAAAAAAAAAAAAAAAAAAAAAAA=="/>
      </p:ext>
    </p:ext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14" y="0"/>
            <a:ext cx="9172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75959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>
              <a:buNone/>
              <a:defRPr lang="ru-ru"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Система ТО и Р</a:t>
            </a: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" charset="-52"/>
              </a:rPr>
              <a:t>–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" charset="-52"/>
              </a:rPr>
              <a:t> совокупность средств, исполнителей и НТД для поддержания и восстановления качества ЭУ СЭС объекта.</a:t>
            </a:r>
          </a:p>
          <a:p>
            <a:pPr marL="0" indent="0">
              <a:buNone/>
              <a:defRPr lang="ru-ru"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" charset="-52"/>
              </a:rPr>
              <a:t>ТО и Р: </a:t>
            </a:r>
            <a:r>
              <a:rPr lang="ru-RU" sz="4400" b="1" dirty="0" smtClean="0">
                <a:latin typeface="Times New Roman" pitchFamily="1" charset="-52"/>
              </a:rPr>
              <a:t>осмотры (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" charset="-52"/>
              </a:rPr>
              <a:t>1</a:t>
            </a:r>
            <a:r>
              <a:rPr lang="ru-RU" sz="4400" b="1" dirty="0" smtClean="0">
                <a:latin typeface="Times New Roman" pitchFamily="1" charset="-52"/>
              </a:rPr>
              <a:t>), устранение дефектов (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" charset="-52"/>
              </a:rPr>
              <a:t>2</a:t>
            </a:r>
            <a:r>
              <a:rPr lang="ru-RU" sz="4400" b="1" dirty="0" smtClean="0">
                <a:latin typeface="Times New Roman" pitchFamily="1" charset="-52"/>
              </a:rPr>
              <a:t>), мелкий ремонт (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" charset="-52"/>
              </a:rPr>
              <a:t>3</a:t>
            </a:r>
            <a:r>
              <a:rPr lang="ru-RU" sz="4400" b="1" dirty="0" smtClean="0">
                <a:latin typeface="Times New Roman" pitchFamily="1" charset="-52"/>
              </a:rPr>
              <a:t>), диагностика (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" charset="-52"/>
              </a:rPr>
              <a:t>4</a:t>
            </a:r>
            <a:r>
              <a:rPr lang="ru-RU" sz="4400" b="1" dirty="0" smtClean="0">
                <a:latin typeface="Times New Roman" pitchFamily="1" charset="-52"/>
              </a:rPr>
              <a:t>), планово-предупредительный ремонт-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" charset="-52"/>
              </a:rPr>
              <a:t>ППР</a:t>
            </a:r>
            <a:r>
              <a:rPr lang="ru-RU" sz="4400" b="1" dirty="0" smtClean="0">
                <a:latin typeface="Times New Roman" pitchFamily="1" charset="-52"/>
              </a:rPr>
              <a:t> (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" charset="-52"/>
              </a:rPr>
              <a:t>5</a:t>
            </a:r>
            <a:r>
              <a:rPr lang="ru-RU" sz="4400" b="1" dirty="0" smtClean="0">
                <a:latin typeface="Times New Roman" pitchFamily="1" charset="-52"/>
              </a:rPr>
              <a:t>), испытания (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" charset="-52"/>
              </a:rPr>
              <a:t>6</a:t>
            </a:r>
            <a:r>
              <a:rPr lang="ru-RU" sz="4400" b="1" dirty="0" smtClean="0">
                <a:latin typeface="Times New Roman" pitchFamily="1" charset="-52"/>
              </a:rPr>
              <a:t>), модернизация (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" charset="-52"/>
              </a:rPr>
              <a:t>7</a:t>
            </a:r>
            <a:r>
              <a:rPr lang="ru-RU" sz="4400" b="1" dirty="0" smtClean="0">
                <a:latin typeface="Times New Roman" pitchFamily="1" charset="-52"/>
              </a:rPr>
              <a:t>) оборудования СЭС.</a:t>
            </a:r>
            <a:endParaRPr lang="ru-ru" sz="4400" b="1" dirty="0" smtClean="0">
              <a:latin typeface="Times New Roman" pitchFamily="1" charset="-52"/>
            </a:endParaRPr>
          </a:p>
          <a:p>
            <a:pPr marL="0" indent="0">
              <a:buNone/>
              <a:defRPr lang="ru-ru"/>
            </a:pPr>
            <a:endParaRPr lang="ru-ru" sz="4400" b="1" dirty="0" smtClean="0">
              <a:latin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4400" b="1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400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el-gr" sz="4400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90377346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r="smNativeData" val="ez2oWQEAAAAFAAAAAAAAAAEAAAAsAAAAAAAAAAAAAAAAAAAAAAAAAA=="/>
      </p:ext>
    </p:ext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1.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defRPr lang="ru-ru"/>
            </a:pP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Техническое обслуживание оборудования систем </a:t>
            </a: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электроснабжения (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 СЭС)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ЛЕКЦИЯ №1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Техническое обслуживание линий электропередачи СЭС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083" t="26250" r="4054" b="3555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1432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 algn="just">
              <a:buNone/>
              <a:defRPr lang="ru-ru"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" charset="-52"/>
              </a:rPr>
              <a:t>Критерии готовности системы ТО элементов (Эл) СЭС:</a:t>
            </a:r>
          </a:p>
          <a:p>
            <a:pPr marL="0" indent="0">
              <a:buNone/>
              <a:defRPr lang="ru-ru"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" charset="-52"/>
              </a:rPr>
              <a:t>1.</a:t>
            </a:r>
            <a:r>
              <a:rPr lang="ru-RU" sz="3600" b="1" dirty="0">
                <a:solidFill>
                  <a:srgbClr val="C00000"/>
                </a:solidFill>
                <a:latin typeface="Times New Roman" pitchFamily="1" charset="-52"/>
              </a:rPr>
              <a:t> Коэффициент оперативной готовности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" charset="-52"/>
              </a:rPr>
              <a:t>Kго - </a:t>
            </a:r>
            <a:r>
              <a:rPr lang="ru-RU" sz="3600" b="1" dirty="0" smtClean="0">
                <a:latin typeface="Times New Roman" pitchFamily="1" charset="-52"/>
              </a:rPr>
              <a:t>вероятность </a:t>
            </a:r>
            <a:r>
              <a:rPr lang="ru-RU" sz="3600" b="1" dirty="0">
                <a:latin typeface="Times New Roman" pitchFamily="1" charset="-52"/>
              </a:rPr>
              <a:t>того, </a:t>
            </a:r>
            <a:r>
              <a:rPr lang="ru-RU" sz="3600" b="1" dirty="0" smtClean="0">
                <a:latin typeface="Times New Roman" pitchFamily="1" charset="-52"/>
              </a:rPr>
              <a:t>что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" charset="-52"/>
              </a:rPr>
              <a:t>Эл</a:t>
            </a:r>
            <a:r>
              <a:rPr lang="ru-RU" sz="3600" b="1" dirty="0" smtClean="0">
                <a:latin typeface="Times New Roman" pitchFamily="1" charset="-52"/>
              </a:rPr>
              <a:t> находясь </a:t>
            </a:r>
            <a:r>
              <a:rPr lang="ru-RU" sz="3600" b="1" dirty="0">
                <a:latin typeface="Times New Roman" pitchFamily="1" charset="-52"/>
              </a:rPr>
              <a:t>в режиме ожидания, окажется работоспособным </a:t>
            </a:r>
            <a:r>
              <a:rPr lang="ru-RU" sz="3600" b="1" dirty="0" smtClean="0">
                <a:latin typeface="Times New Roman" pitchFamily="1" charset="-52"/>
              </a:rPr>
              <a:t>в произвольный </a:t>
            </a:r>
            <a:r>
              <a:rPr lang="ru-RU" sz="3600" b="1" dirty="0">
                <a:latin typeface="Times New Roman" pitchFamily="1" charset="-52"/>
              </a:rPr>
              <a:t>момент времени и, начиная с </a:t>
            </a:r>
            <a:r>
              <a:rPr lang="ru-RU" sz="3600" b="1" dirty="0" smtClean="0">
                <a:latin typeface="Times New Roman" pitchFamily="1" charset="-52"/>
              </a:rPr>
              <a:t>него, </a:t>
            </a:r>
            <a:r>
              <a:rPr lang="ru-RU" sz="3600" b="1" dirty="0">
                <a:latin typeface="Times New Roman" pitchFamily="1" charset="-52"/>
              </a:rPr>
              <a:t>будет </a:t>
            </a:r>
            <a:r>
              <a:rPr lang="ru-RU" sz="3600" b="1" dirty="0" smtClean="0">
                <a:latin typeface="Times New Roman" pitchFamily="1" charset="-52"/>
              </a:rPr>
              <a:t>работать безотказно </a:t>
            </a:r>
            <a:r>
              <a:rPr lang="ru-RU" sz="3600" b="1" dirty="0">
                <a:latin typeface="Times New Roman" pitchFamily="1" charset="-52"/>
              </a:rPr>
              <a:t>в течение заданного </a:t>
            </a:r>
            <a:r>
              <a:rPr lang="ru-RU" sz="3600" b="1" dirty="0" smtClean="0">
                <a:latin typeface="Times New Roman" pitchFamily="1" charset="-52"/>
              </a:rPr>
              <a:t>интервала.</a:t>
            </a:r>
            <a:endParaRPr lang="ru-ru" sz="3600" b="1" dirty="0" smtClean="0">
              <a:latin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3600" b="1" dirty="0">
                <a:solidFill>
                  <a:srgbClr val="C00000"/>
                </a:solidFill>
                <a:latin typeface="Times New Roman" pitchFamily="1" charset="-52"/>
              </a:rPr>
              <a:t>2. Коэффициент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" charset="-52"/>
              </a:rPr>
              <a:t>готовности Kг - </a:t>
            </a:r>
            <a:r>
              <a:rPr lang="ru-RU" sz="3600" b="1" dirty="0" smtClean="0">
                <a:latin typeface="Times New Roman" pitchFamily="1" charset="-52"/>
              </a:rPr>
              <a:t>вероятность </a:t>
            </a:r>
            <a:r>
              <a:rPr lang="ru-RU" sz="3600" b="1" dirty="0">
                <a:latin typeface="Times New Roman" pitchFamily="1" charset="-52"/>
              </a:rPr>
              <a:t>того, что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" charset="-52"/>
              </a:rPr>
              <a:t>Эл </a:t>
            </a:r>
            <a:r>
              <a:rPr lang="ru-RU" sz="3600" b="1" dirty="0" smtClean="0">
                <a:latin typeface="Times New Roman" pitchFamily="1" charset="-52"/>
              </a:rPr>
              <a:t>окажется </a:t>
            </a:r>
            <a:r>
              <a:rPr lang="ru-RU" sz="3600" b="1" dirty="0">
                <a:latin typeface="Times New Roman" pitchFamily="1" charset="-52"/>
              </a:rPr>
              <a:t>в работоспособном состоянии в произвольный момент </a:t>
            </a:r>
            <a:r>
              <a:rPr lang="ru-RU" sz="3600" b="1" dirty="0" smtClean="0">
                <a:latin typeface="Times New Roman" pitchFamily="1" charset="-52"/>
              </a:rPr>
              <a:t>времени.</a:t>
            </a:r>
            <a:endParaRPr lang="ru-RU" sz="3600" b="1" dirty="0" smtClean="0">
              <a:solidFill>
                <a:srgbClr val="C00000"/>
              </a:solidFill>
              <a:latin typeface="Times New Roman" pitchFamily="1" charset="-52"/>
            </a:endParaRPr>
          </a:p>
          <a:p>
            <a:pPr marL="0" indent="0" algn="just"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0896554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r="smNativeData" val="ez2oWQEAAAAFAAAAAAAAAAEAAAAsAAAAAAAAAAAAAAAAAAAAAAAAAA=="/>
      </p:ext>
    </p:ext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Планово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-предупредительный </a:t>
            </a:r>
            <a:r>
              <a:rPr kumimoji="0" lang="ru-RU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ремонт (ППР)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ЛЭП СЭС.</a:t>
            </a:r>
            <a:endParaRPr lang="ru-RU" sz="40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1. Соблюдение правил и норм ППР.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2. Организация контроля работы и состояния элементов ЛЭП.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3. Контроль норм, структуры, состава и содержания работ.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4.</a:t>
            </a:r>
            <a:r>
              <a:rPr kumimoji="0" lang="ru-RU" sz="4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Организация МТО работ.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0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34319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 algn="just">
              <a:buNone/>
              <a:defRPr lang="ru-ru"/>
            </a:pPr>
            <a:r>
              <a:rPr lang="ru-RU" b="1" dirty="0" smtClean="0">
                <a:solidFill>
                  <a:srgbClr val="C00000"/>
                </a:solidFill>
                <a:latin typeface="Times New Roman" pitchFamily="1" charset="-52"/>
              </a:rPr>
              <a:t> </a:t>
            </a:r>
            <a:endParaRPr lang="ru-RU" b="1" dirty="0">
              <a:solidFill>
                <a:srgbClr val="C00000"/>
              </a:solidFill>
              <a:latin typeface="Times New Roman" pitchFamily="1" charset="-52"/>
            </a:endParaRPr>
          </a:p>
          <a:p>
            <a:pPr marL="0" indent="0" algn="just"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4446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r="smNativeData" val="ez2oWQEAAAAFAAAAAAAAAAEAAAAsAAAAAAAAAAAAAAAAAAAAAAAAAA=="/>
      </p:ext>
    </p:ext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 algn="just">
              <a:buNone/>
              <a:defRPr lang="ru-ru"/>
            </a:pPr>
            <a:r>
              <a:rPr lang="ru-RU" b="1" dirty="0" smtClean="0">
                <a:solidFill>
                  <a:srgbClr val="C00000"/>
                </a:solidFill>
                <a:latin typeface="Times New Roman" pitchFamily="1" charset="-52"/>
              </a:rPr>
              <a:t> </a:t>
            </a:r>
            <a:endParaRPr lang="ru-RU" b="1" dirty="0">
              <a:solidFill>
                <a:srgbClr val="C00000"/>
              </a:solidFill>
              <a:latin typeface="Times New Roman" pitchFamily="1" charset="-52"/>
            </a:endParaRPr>
          </a:p>
          <a:p>
            <a:pPr marL="0" indent="0" algn="just"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7434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r="smNativeData" val="ez2oWQEAAAAFAAAAAAAAAAEAAAAsAAAAAAAAAAAAAAAAAAAAAAAAAA=="/>
      </p:ext>
    </p:ext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230" t="17277" r="2104" b="3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8344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lvl="1" indent="0" algn="just">
              <a:buNone/>
              <a:defRPr lang="ru-ru"/>
            </a:pPr>
            <a:r>
              <a:rPr lang="ru-ru" sz="3200" dirty="0">
                <a:solidFill>
                  <a:srgbClr val="C00000"/>
                </a:solidFill>
                <a:latin typeface="Times New Roman" pitchFamily="1" charset="-52"/>
              </a:rPr>
              <a:t>Заключение</a:t>
            </a:r>
          </a:p>
          <a:p>
            <a:pPr marL="0" indent="0" algn="just"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204"/>
            <a:ext cx="9144000" cy="63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1249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r="smNativeData" val="ez2oWQEAAAAFAAAAAAAAAAEAAAAsAAAAAAAAAAAAAAAAAAAAAAAAAA=="/>
      </p:ext>
    </p:ext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8544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609600" indent="-609600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цели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1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 Знать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цель и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компетенции дисциплины. 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 Знать циклы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ТО и Р линий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электропередачи (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ЛЭП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 СЭС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 smtClean="0">
                <a:latin typeface="Times New Roman" pitchFamily="1" charset="-52"/>
              </a:rPr>
              <a:t>3. Знать </a:t>
            </a:r>
            <a:r>
              <a:rPr lang="ru-ru" sz="4800" dirty="0">
                <a:latin typeface="Times New Roman" pitchFamily="1" charset="-52"/>
                <a:cs typeface="Arial" pitchFamily="2" charset="-52"/>
              </a:rPr>
              <a:t>с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истемы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ТО и Р СЭС.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50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40000"/>
              </a:lnSpc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вопросы</a:t>
            </a:r>
          </a:p>
          <a:p>
            <a:pPr marL="0" lvl="1" indent="0" algn="l">
              <a:buNone/>
              <a:defRPr lang="ru-ru"/>
            </a:pP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1. Введение в дисциплину.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buNone/>
              <a:defRPr lang="ru-ru"/>
            </a:pP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Этапы эксплуатации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линий электропередачи системы электроснабжения (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СЭС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).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buNone/>
              <a:defRPr lang="ru-ru"/>
            </a:pP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3. Система качества ТО и Р линий электропередачи СЭС.</a:t>
            </a:r>
          </a:p>
          <a:p>
            <a:pPr lvl="1">
              <a:lnSpc>
                <a:spcPct val="140000"/>
              </a:lnSpc>
              <a:buNone/>
              <a:defRPr lang="ru-ru"/>
            </a:pP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3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Учебная литература</a:t>
            </a:r>
            <a:r>
              <a:rPr kumimoji="0" lang="ru-ru" sz="36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3600" noProof="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Правила устройства электроустановок. М</a:t>
            </a:r>
            <a:r>
              <a:rPr lang="ru-RU" sz="36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НОРМАТИКА, 2020. –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464с</a:t>
            </a:r>
            <a:r>
              <a:rPr lang="ru-RU" sz="36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</a:p>
          <a:p>
            <a:pPr lvl="1">
              <a:defRPr lang="ru-ru"/>
            </a:pPr>
            <a:r>
              <a:rPr lang="ru-RU" sz="36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Правила </a:t>
            </a:r>
            <a:r>
              <a:rPr lang="ru-RU" sz="36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технической эксплуатации электроустановок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потребителей. М</a:t>
            </a:r>
            <a:r>
              <a:rPr lang="ru-RU" sz="36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НОРМАТИКА, 2020. – 188с. </a:t>
            </a:r>
          </a:p>
          <a:p>
            <a:pPr lvl="1">
              <a:defRPr lang="ru-ru"/>
            </a:pP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3.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Правила охраны труда при эксплуатации 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электроустановок. 3-е изд. М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НОРМАТИКА, 2020. – 232с. 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24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4.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Эксплуатация систем электроснабжения: учебное пособие 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/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В.Я. Хорольский, М.А. 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Таранов.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Ставрополь, «АГРУС», 2013, 256с. </a:t>
            </a:r>
            <a:endParaRPr lang="ru-RU" sz="3600" dirty="0" smtClean="0">
              <a:solidFill>
                <a:srgbClr val="333399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>
              <a:defRPr lang="ru-ru"/>
            </a:pPr>
            <a:endParaRPr lang="ru-RU" sz="3600" dirty="0" smtClean="0">
              <a:solidFill>
                <a:srgbClr val="333399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5.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Эксплуатация электрооборудования: учебное пособие 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/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В.Я. Хорольский, М.А. Таранов, В.Н. 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Таранов.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СтГАУ - Ставрополь: АГРУС, 2010. - 240с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3600" dirty="0">
              <a:solidFill>
                <a:srgbClr val="333399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01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6.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Монтаж, наладка, эксплуатация и ремонт систем электроснабжения промышленных 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предприятий: учебное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пособие / 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Н.К. Полуянович. – М.: Лань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2012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.-400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7.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Электробезопасность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эксплуатации сельских 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электроустановок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учебное пособие / М.А. Таранов, В.Я. Хорольский, Е.Е. Привалов. –М.: Форум, 2014. – 96с. 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1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40000"/>
              </a:lnSpc>
              <a:buNone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Введение в дисциплину.</a:t>
            </a:r>
          </a:p>
          <a:p>
            <a:pPr lvl="1">
              <a:buNone/>
              <a:defRPr lang="ru-ru"/>
            </a:pP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Лекции 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–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 18</a:t>
            </a:r>
            <a:r>
              <a:rPr lang="ru-ru" sz="40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часов. (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9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 2 часа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</a:t>
            </a:r>
          </a:p>
          <a:p>
            <a:pPr lvl="1">
              <a:buNone/>
              <a:defRPr lang="ru-ru"/>
            </a:pP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Лабораторные занятия – 36 часов. </a:t>
            </a:r>
          </a:p>
          <a:p>
            <a:pPr lvl="1">
              <a:buNone/>
              <a:defRPr lang="ru-ru"/>
            </a:pP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(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9 по 4 часа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</a:t>
            </a:r>
          </a:p>
          <a:p>
            <a:pPr lvl="1">
              <a:buNone/>
              <a:defRPr lang="ru-ru"/>
            </a:pP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Самостоятельная работа – 54 часа.</a:t>
            </a:r>
            <a:endParaRPr lang="ru-ru" sz="40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>
              <a:buNone/>
              <a:defRPr lang="ru-ru"/>
            </a:pP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Контрольные точки 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–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</a:p>
          <a:p>
            <a:pPr lvl="1">
              <a:buNone/>
              <a:defRPr lang="ru-ru"/>
            </a:pP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(по разделам).</a:t>
            </a:r>
          </a:p>
          <a:p>
            <a:pPr lvl="1">
              <a:defRPr lang="ru-ru"/>
            </a:pPr>
            <a:r>
              <a:rPr lang="ru-RU" sz="40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Отчетность -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Экзамен</a:t>
            </a:r>
            <a:r>
              <a:rPr lang="ru-RU" sz="40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lvl="1">
              <a:buNone/>
              <a:defRPr lang="ru-ru"/>
            </a:pPr>
            <a:endParaRPr lang="ru-ru" sz="36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6"/>
            <a:ext cx="8910637" cy="684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7269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578</Words>
  <Application>Microsoft Office PowerPoint</Application>
  <PresentationFormat>Экран (4:3)</PresentationFormat>
  <Paragraphs>86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SimSun</vt:lpstr>
      <vt:lpstr>Arial</vt:lpstr>
      <vt:lpstr>Arial Black</vt:lpstr>
      <vt:lpstr>Calibri</vt:lpstr>
      <vt:lpstr>Times New Roman</vt:lpstr>
      <vt:lpstr>Presentation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Л1. Введение</dc:title>
  <dc:subject>Т1.Общие сведения</dc:subject>
  <dc:creator>Привалов Е.Е.</dc:creator>
  <cp:keywords>электробезопасность, электротравма</cp:keywords>
  <dc:description/>
  <cp:lastModifiedBy>Home</cp:lastModifiedBy>
  <cp:revision>103</cp:revision>
  <dcterms:created xsi:type="dcterms:W3CDTF">2003-11-18T14:40:54Z</dcterms:created>
  <dcterms:modified xsi:type="dcterms:W3CDTF">2020-08-18T08:42:11Z</dcterms:modified>
</cp:coreProperties>
</file>